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6"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98F0D95-63F7-497D-A496-63D2EDAA8EEE}" type="datetimeFigureOut">
              <a:rPr lang="en-US" smtClean="0"/>
              <a:t>11/4/2022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6DBD07B-4127-4537-B8B4-948575583295}" type="slidenum">
              <a:rPr lang="en-US" smtClean="0"/>
              <a:t>‹#›</a:t>
            </a:fld>
            <a:endParaRPr lang="en-US"/>
          </a:p>
        </p:txBody>
      </p:sp>
    </p:spTree>
    <p:extLst>
      <p:ext uri="{BB962C8B-B14F-4D97-AF65-F5344CB8AC3E}">
        <p14:creationId xmlns:p14="http://schemas.microsoft.com/office/powerpoint/2010/main" val="4489156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F0D95-63F7-497D-A496-63D2EDAA8EEE}"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282471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F0D95-63F7-497D-A496-63D2EDAA8EEE}"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202016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8F0D95-63F7-497D-A496-63D2EDAA8EEE}"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401526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98F0D95-63F7-497D-A496-63D2EDAA8EEE}" type="datetimeFigureOut">
              <a:rPr lang="en-US" smtClean="0"/>
              <a:t>11/4/2022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3957024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8F0D95-63F7-497D-A496-63D2EDAA8EEE}"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259452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8F0D95-63F7-497D-A496-63D2EDAA8EEE}"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83222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8F0D95-63F7-497D-A496-63D2EDAA8EEE}"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158127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F0D95-63F7-497D-A496-63D2EDAA8EEE}"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BD07B-4127-4537-B8B4-948575583295}" type="slidenum">
              <a:rPr lang="en-US" smtClean="0"/>
              <a:t>‹#›</a:t>
            </a:fld>
            <a:endParaRPr lang="en-US"/>
          </a:p>
        </p:txBody>
      </p:sp>
    </p:spTree>
    <p:extLst>
      <p:ext uri="{BB962C8B-B14F-4D97-AF65-F5344CB8AC3E}">
        <p14:creationId xmlns:p14="http://schemas.microsoft.com/office/powerpoint/2010/main" val="272683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98F0D95-63F7-497D-A496-63D2EDAA8EEE}" type="datetimeFigureOut">
              <a:rPr lang="en-US" smtClean="0"/>
              <a:t>11/4/2022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6DBD07B-4127-4537-B8B4-94857558329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816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98F0D95-63F7-497D-A496-63D2EDAA8EEE}" type="datetimeFigureOut">
              <a:rPr lang="en-US" smtClean="0"/>
              <a:t>11/4/2022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6DBD07B-4127-4537-B8B4-94857558329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298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98F0D95-63F7-497D-A496-63D2EDAA8EEE}" type="datetimeFigureOut">
              <a:rPr lang="en-US" smtClean="0"/>
              <a:t>11/4/2022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6DBD07B-4127-4537-B8B4-948575583295}" type="slidenum">
              <a:rPr lang="en-US" smtClean="0"/>
              <a:t>‹#›</a:t>
            </a:fld>
            <a:endParaRPr lang="en-US"/>
          </a:p>
        </p:txBody>
      </p:sp>
    </p:spTree>
    <p:extLst>
      <p:ext uri="{BB962C8B-B14F-4D97-AF65-F5344CB8AC3E}">
        <p14:creationId xmlns:p14="http://schemas.microsoft.com/office/powerpoint/2010/main" val="2415090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5825-A2C8-DD74-8296-8CD1C6E4F968}"/>
              </a:ext>
            </a:extLst>
          </p:cNvPr>
          <p:cNvSpPr>
            <a:spLocks noGrp="1"/>
          </p:cNvSpPr>
          <p:nvPr>
            <p:ph type="ctrTitle"/>
          </p:nvPr>
        </p:nvSpPr>
        <p:spPr/>
        <p:txBody>
          <a:bodyPr/>
          <a:lstStyle/>
          <a:p>
            <a:r>
              <a:rPr lang="sr-Cyrl-RS" dirty="0"/>
              <a:t>ИНТЕРНЕТ БОНТОН</a:t>
            </a:r>
            <a:endParaRPr lang="en-US" dirty="0"/>
          </a:p>
        </p:txBody>
      </p:sp>
      <p:sp>
        <p:nvSpPr>
          <p:cNvPr id="3" name="Subtitle 2">
            <a:extLst>
              <a:ext uri="{FF2B5EF4-FFF2-40B4-BE49-F238E27FC236}">
                <a16:creationId xmlns:a16="http://schemas.microsoft.com/office/drawing/2014/main" id="{1C3EC6C8-C04A-A22B-8EE5-FCA0BAFD3C37}"/>
              </a:ext>
            </a:extLst>
          </p:cNvPr>
          <p:cNvSpPr>
            <a:spLocks noGrp="1"/>
          </p:cNvSpPr>
          <p:nvPr>
            <p:ph type="subTitle" idx="1"/>
          </p:nvPr>
        </p:nvSpPr>
        <p:spPr/>
        <p:txBody>
          <a:bodyPr/>
          <a:lstStyle/>
          <a:p>
            <a:r>
              <a:rPr lang="sr-Cyrl-RS" dirty="0"/>
              <a:t>Пројекат ученика ОШ „Петар КОчић“</a:t>
            </a:r>
            <a:endParaRPr lang="en-US" dirty="0"/>
          </a:p>
        </p:txBody>
      </p:sp>
    </p:spTree>
    <p:extLst>
      <p:ext uri="{BB962C8B-B14F-4D97-AF65-F5344CB8AC3E}">
        <p14:creationId xmlns:p14="http://schemas.microsoft.com/office/powerpoint/2010/main" val="117915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11EF-4301-4B02-0BF9-CD65FEBCF1A6}"/>
              </a:ext>
            </a:extLst>
          </p:cNvPr>
          <p:cNvSpPr>
            <a:spLocks noGrp="1"/>
          </p:cNvSpPr>
          <p:nvPr>
            <p:ph type="title"/>
          </p:nvPr>
        </p:nvSpPr>
        <p:spPr/>
        <p:txBody>
          <a:bodyPr/>
          <a:lstStyle/>
          <a:p>
            <a:r>
              <a:rPr lang="sr-Cyrl-RS"/>
              <a:t>Хвала на пажњи</a:t>
            </a:r>
            <a:endParaRPr lang="en-US"/>
          </a:p>
        </p:txBody>
      </p:sp>
      <p:sp>
        <p:nvSpPr>
          <p:cNvPr id="3" name="Text Placeholder 2">
            <a:extLst>
              <a:ext uri="{FF2B5EF4-FFF2-40B4-BE49-F238E27FC236}">
                <a16:creationId xmlns:a16="http://schemas.microsoft.com/office/drawing/2014/main" id="{5F2A7C2F-539F-5A52-74F7-8A7188C45A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534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9410-9361-3C64-316E-4DE6DCD5A75A}"/>
              </a:ext>
            </a:extLst>
          </p:cNvPr>
          <p:cNvSpPr>
            <a:spLocks noGrp="1"/>
          </p:cNvSpPr>
          <p:nvPr>
            <p:ph type="title"/>
          </p:nvPr>
        </p:nvSpPr>
        <p:spPr/>
        <p:txBody>
          <a:bodyPr/>
          <a:lstStyle/>
          <a:p>
            <a:r>
              <a:rPr lang="ru-RU" dirty="0"/>
              <a:t>1. ВАЖНО ЈЕ БИТИ ПРИСТОЈАН</a:t>
            </a:r>
            <a:endParaRPr lang="en-US" dirty="0"/>
          </a:p>
        </p:txBody>
      </p:sp>
      <p:sp>
        <p:nvSpPr>
          <p:cNvPr id="3" name="Content Placeholder 2">
            <a:extLst>
              <a:ext uri="{FF2B5EF4-FFF2-40B4-BE49-F238E27FC236}">
                <a16:creationId xmlns:a16="http://schemas.microsoft.com/office/drawing/2014/main" id="{148DA4D3-76D5-F697-3DC4-2EE2707AEEE1}"/>
              </a:ext>
            </a:extLst>
          </p:cNvPr>
          <p:cNvSpPr>
            <a:spLocks noGrp="1"/>
          </p:cNvSpPr>
          <p:nvPr>
            <p:ph idx="1"/>
          </p:nvPr>
        </p:nvSpPr>
        <p:spPr/>
        <p:txBody>
          <a:bodyPr/>
          <a:lstStyle/>
          <a:p>
            <a:r>
              <a:rPr lang="ru-RU" dirty="0"/>
              <a:t>Понекад нам се чини да је све што се догађа на интернету као игра јер не видимо и не чујемо особу с којом комуницирамо. Зато је јако важно увек имати на уму да су са друге стране рачунара стварни људи према којима се треба пристојно понашати.</a:t>
            </a:r>
            <a:endParaRPr lang="en-US" dirty="0"/>
          </a:p>
        </p:txBody>
      </p:sp>
      <p:pic>
        <p:nvPicPr>
          <p:cNvPr id="4" name="Picture 3">
            <a:extLst>
              <a:ext uri="{FF2B5EF4-FFF2-40B4-BE49-F238E27FC236}">
                <a16:creationId xmlns:a16="http://schemas.microsoft.com/office/drawing/2014/main" id="{ABFB16CB-D4D6-1B1F-E415-9377A91B9DD0}"/>
              </a:ext>
            </a:extLst>
          </p:cNvPr>
          <p:cNvPicPr>
            <a:picLocks noChangeAspect="1"/>
          </p:cNvPicPr>
          <p:nvPr/>
        </p:nvPicPr>
        <p:blipFill>
          <a:blip r:embed="rId2"/>
          <a:stretch>
            <a:fillRect/>
          </a:stretch>
        </p:blipFill>
        <p:spPr>
          <a:xfrm>
            <a:off x="6922670" y="3429000"/>
            <a:ext cx="3665120" cy="3255489"/>
          </a:xfrm>
          <a:prstGeom prst="rect">
            <a:avLst/>
          </a:prstGeom>
        </p:spPr>
      </p:pic>
    </p:spTree>
    <p:extLst>
      <p:ext uri="{BB962C8B-B14F-4D97-AF65-F5344CB8AC3E}">
        <p14:creationId xmlns:p14="http://schemas.microsoft.com/office/powerpoint/2010/main" val="166525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9C1F-A79E-FAF7-B0D6-315382BD2C72}"/>
              </a:ext>
            </a:extLst>
          </p:cNvPr>
          <p:cNvSpPr>
            <a:spLocks noGrp="1"/>
          </p:cNvSpPr>
          <p:nvPr>
            <p:ph type="title"/>
          </p:nvPr>
        </p:nvSpPr>
        <p:spPr/>
        <p:txBody>
          <a:bodyPr/>
          <a:lstStyle/>
          <a:p>
            <a:r>
              <a:rPr lang="sr-Cyrl-RS" dirty="0"/>
              <a:t>2. КОРИСТИ ЕМОТИКОНЕ</a:t>
            </a:r>
            <a:endParaRPr lang="en-US" dirty="0"/>
          </a:p>
        </p:txBody>
      </p:sp>
      <p:sp>
        <p:nvSpPr>
          <p:cNvPr id="5" name="Text Placeholder 4">
            <a:extLst>
              <a:ext uri="{FF2B5EF4-FFF2-40B4-BE49-F238E27FC236}">
                <a16:creationId xmlns:a16="http://schemas.microsoft.com/office/drawing/2014/main" id="{1DF50C58-79AE-A419-1EE4-6D26D6EC7538}"/>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202E4D4E-806B-7B2D-19AC-597B3EDD9E73}"/>
              </a:ext>
            </a:extLst>
          </p:cNvPr>
          <p:cNvSpPr>
            <a:spLocks noGrp="1"/>
          </p:cNvSpPr>
          <p:nvPr>
            <p:ph sz="half" idx="2"/>
          </p:nvPr>
        </p:nvSpPr>
        <p:spPr>
          <a:xfrm>
            <a:off x="433138" y="1797449"/>
            <a:ext cx="5564438" cy="4392214"/>
          </a:xfrm>
        </p:spPr>
        <p:txBody>
          <a:bodyPr>
            <a:normAutofit/>
          </a:bodyPr>
          <a:lstStyle/>
          <a:p>
            <a:r>
              <a:rPr lang="ru-RU" dirty="0"/>
              <a:t>Емотикони су комбинације знакова којима се изражава расположење. У дописивању путем интернета понекад је тешко исправно разумети што је писац хтео рећи. Када са неким разговараш та особа може разликовати значења према тону твога гласа. А ако те још и види, можеш јој пуно тога рећи једноставним изразом лица или покретима тела. Све се то губи у кратким порукама на интернету и често се твоја порука може погрешно протумачити. Употребом емотикона једноставно је избећи забуну :)​.</a:t>
            </a:r>
            <a:endParaRPr lang="en-US" dirty="0"/>
          </a:p>
        </p:txBody>
      </p:sp>
      <p:sp>
        <p:nvSpPr>
          <p:cNvPr id="6" name="Text Placeholder 5">
            <a:extLst>
              <a:ext uri="{FF2B5EF4-FFF2-40B4-BE49-F238E27FC236}">
                <a16:creationId xmlns:a16="http://schemas.microsoft.com/office/drawing/2014/main" id="{987BBE3D-6048-F967-FB76-48FEA078F259}"/>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ADB2BCB5-C84C-CAAC-27E1-0154D262ECFB}"/>
              </a:ext>
            </a:extLst>
          </p:cNvPr>
          <p:cNvSpPr>
            <a:spLocks noGrp="1"/>
          </p:cNvSpPr>
          <p:nvPr>
            <p:ph sz="quarter" idx="4"/>
          </p:nvPr>
        </p:nvSpPr>
        <p:spPr/>
        <p:txBody>
          <a:bodyPr>
            <a:normAutofit/>
          </a:bodyPr>
          <a:lstStyle/>
          <a:p>
            <a:endParaRPr lang="en-US"/>
          </a:p>
        </p:txBody>
      </p:sp>
      <p:pic>
        <p:nvPicPr>
          <p:cNvPr id="4" name="Picture 3">
            <a:extLst>
              <a:ext uri="{FF2B5EF4-FFF2-40B4-BE49-F238E27FC236}">
                <a16:creationId xmlns:a16="http://schemas.microsoft.com/office/drawing/2014/main" id="{AC4363FC-4241-A442-A9D7-A7C2F43E7D2A}"/>
              </a:ext>
            </a:extLst>
          </p:cNvPr>
          <p:cNvPicPr>
            <a:picLocks noChangeAspect="1"/>
          </p:cNvPicPr>
          <p:nvPr/>
        </p:nvPicPr>
        <p:blipFill>
          <a:blip r:embed="rId2"/>
          <a:stretch>
            <a:fillRect/>
          </a:stretch>
        </p:blipFill>
        <p:spPr>
          <a:xfrm>
            <a:off x="6529415" y="1797449"/>
            <a:ext cx="4315048" cy="4196827"/>
          </a:xfrm>
          <a:prstGeom prst="rect">
            <a:avLst/>
          </a:prstGeom>
        </p:spPr>
      </p:pic>
    </p:spTree>
    <p:extLst>
      <p:ext uri="{BB962C8B-B14F-4D97-AF65-F5344CB8AC3E}">
        <p14:creationId xmlns:p14="http://schemas.microsoft.com/office/powerpoint/2010/main" val="107107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37F6-28D5-63F3-17A2-69D69B22DEC6}"/>
              </a:ext>
            </a:extLst>
          </p:cNvPr>
          <p:cNvSpPr>
            <a:spLocks noGrp="1"/>
          </p:cNvSpPr>
          <p:nvPr>
            <p:ph type="title"/>
          </p:nvPr>
        </p:nvSpPr>
        <p:spPr/>
        <p:txBody>
          <a:bodyPr/>
          <a:lstStyle/>
          <a:p>
            <a:r>
              <a:rPr lang="sr-Cyrl-RS" dirty="0"/>
              <a:t>3. НЕ ВИЧИ</a:t>
            </a:r>
            <a:endParaRPr lang="en-US" dirty="0"/>
          </a:p>
        </p:txBody>
      </p:sp>
      <p:sp>
        <p:nvSpPr>
          <p:cNvPr id="3" name="Text Placeholder 2">
            <a:extLst>
              <a:ext uri="{FF2B5EF4-FFF2-40B4-BE49-F238E27FC236}">
                <a16:creationId xmlns:a16="http://schemas.microsoft.com/office/drawing/2014/main" id="{B8E78F27-B113-50BE-96CE-1628412407B4}"/>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8579659B-AC70-D217-0EC0-3F5235204CAC}"/>
              </a:ext>
            </a:extLst>
          </p:cNvPr>
          <p:cNvSpPr>
            <a:spLocks noGrp="1"/>
          </p:cNvSpPr>
          <p:nvPr>
            <p:ph sz="half" idx="2"/>
          </p:nvPr>
        </p:nvSpPr>
        <p:spPr/>
        <p:txBody>
          <a:bodyPr/>
          <a:lstStyle/>
          <a:p>
            <a:r>
              <a:rPr lang="ru-RU" dirty="0"/>
              <a:t>ПОРУКЕ ПИСАНЕ ИСКЉУЧИВО ВЕЛИКИМ СЛОВИМА СМАТРАЈУ СЕ ВИКАЊЕМ, А ТО ЈЕ ВРЛО НЕПРИСТОЈНО. У реду је реч или две написати великим словима ради истицања, али никако није у реду викати.</a:t>
            </a:r>
            <a:endParaRPr lang="en-US" dirty="0"/>
          </a:p>
        </p:txBody>
      </p:sp>
      <p:sp>
        <p:nvSpPr>
          <p:cNvPr id="5" name="Text Placeholder 4">
            <a:extLst>
              <a:ext uri="{FF2B5EF4-FFF2-40B4-BE49-F238E27FC236}">
                <a16:creationId xmlns:a16="http://schemas.microsoft.com/office/drawing/2014/main" id="{B4A9841B-787B-4F1E-C026-D8A7D5FD905F}"/>
              </a:ext>
            </a:extLst>
          </p:cNvPr>
          <p:cNvSpPr>
            <a:spLocks noGrp="1"/>
          </p:cNvSpPr>
          <p:nvPr>
            <p:ph type="body" sz="quarter" idx="3"/>
          </p:nvPr>
        </p:nvSpPr>
        <p:spPr/>
        <p:txBody>
          <a:bodyPr/>
          <a:lstStyle/>
          <a:p>
            <a:endParaRPr lang="en-US"/>
          </a:p>
        </p:txBody>
      </p:sp>
      <p:pic>
        <p:nvPicPr>
          <p:cNvPr id="7" name="Content Placeholder 6">
            <a:extLst>
              <a:ext uri="{FF2B5EF4-FFF2-40B4-BE49-F238E27FC236}">
                <a16:creationId xmlns:a16="http://schemas.microsoft.com/office/drawing/2014/main" id="{E1D5EF87-8499-3FBD-2B3A-7434AB6E2A8D}"/>
              </a:ext>
            </a:extLst>
          </p:cNvPr>
          <p:cNvPicPr>
            <a:picLocks noGrp="1" noChangeAspect="1"/>
          </p:cNvPicPr>
          <p:nvPr>
            <p:ph sz="quarter" idx="4"/>
          </p:nvPr>
        </p:nvPicPr>
        <p:blipFill>
          <a:blip r:embed="rId2"/>
          <a:stretch>
            <a:fillRect/>
          </a:stretch>
        </p:blipFill>
        <p:spPr>
          <a:xfrm>
            <a:off x="6384758" y="3006726"/>
            <a:ext cx="4294240" cy="3005968"/>
          </a:xfrm>
          <a:prstGeom prst="rect">
            <a:avLst/>
          </a:prstGeom>
        </p:spPr>
      </p:pic>
    </p:spTree>
    <p:extLst>
      <p:ext uri="{BB962C8B-B14F-4D97-AF65-F5344CB8AC3E}">
        <p14:creationId xmlns:p14="http://schemas.microsoft.com/office/powerpoint/2010/main" val="104926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85DD-8BF3-4040-E070-512087385752}"/>
              </a:ext>
            </a:extLst>
          </p:cNvPr>
          <p:cNvSpPr>
            <a:spLocks noGrp="1"/>
          </p:cNvSpPr>
          <p:nvPr>
            <p:ph type="title"/>
          </p:nvPr>
        </p:nvSpPr>
        <p:spPr/>
        <p:txBody>
          <a:bodyPr/>
          <a:lstStyle/>
          <a:p>
            <a:r>
              <a:rPr lang="sr-Cyrl-RS" dirty="0"/>
              <a:t>4. УВЕК СЕ ПРЕДСТАВИ</a:t>
            </a:r>
            <a:endParaRPr lang="en-US" dirty="0"/>
          </a:p>
        </p:txBody>
      </p:sp>
      <p:sp>
        <p:nvSpPr>
          <p:cNvPr id="3" name="Text Placeholder 2">
            <a:extLst>
              <a:ext uri="{FF2B5EF4-FFF2-40B4-BE49-F238E27FC236}">
                <a16:creationId xmlns:a16="http://schemas.microsoft.com/office/drawing/2014/main" id="{3874B565-2956-E607-1188-CA694431A6A0}"/>
              </a:ext>
            </a:extLst>
          </p:cNvPr>
          <p:cNvSpPr>
            <a:spLocks noGrp="1"/>
          </p:cNvSpPr>
          <p:nvPr>
            <p:ph type="body" idx="1"/>
          </p:nvPr>
        </p:nvSpPr>
        <p:spPr/>
        <p:txBody>
          <a:bodyPr/>
          <a:lstStyle/>
          <a:p>
            <a:endParaRPr lang="en-US"/>
          </a:p>
        </p:txBody>
      </p:sp>
      <p:pic>
        <p:nvPicPr>
          <p:cNvPr id="7" name="Content Placeholder 6">
            <a:extLst>
              <a:ext uri="{FF2B5EF4-FFF2-40B4-BE49-F238E27FC236}">
                <a16:creationId xmlns:a16="http://schemas.microsoft.com/office/drawing/2014/main" id="{EE6DA2C0-27E7-A8E0-9198-66FD7B0750DF}"/>
              </a:ext>
            </a:extLst>
          </p:cNvPr>
          <p:cNvPicPr>
            <a:picLocks noGrp="1" noChangeAspect="1"/>
          </p:cNvPicPr>
          <p:nvPr>
            <p:ph sz="half" idx="2"/>
          </p:nvPr>
        </p:nvPicPr>
        <p:blipFill>
          <a:blip r:embed="rId2"/>
          <a:stretch>
            <a:fillRect/>
          </a:stretch>
        </p:blipFill>
        <p:spPr>
          <a:xfrm>
            <a:off x="1063752" y="2080949"/>
            <a:ext cx="4616853" cy="2696101"/>
          </a:xfrm>
          <a:prstGeom prst="rect">
            <a:avLst/>
          </a:prstGeom>
        </p:spPr>
      </p:pic>
      <p:sp>
        <p:nvSpPr>
          <p:cNvPr id="5" name="Text Placeholder 4">
            <a:extLst>
              <a:ext uri="{FF2B5EF4-FFF2-40B4-BE49-F238E27FC236}">
                <a16:creationId xmlns:a16="http://schemas.microsoft.com/office/drawing/2014/main" id="{ADE05A8C-B83E-218E-9A0A-34BA74E3CEF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C8E8B1BA-1241-A007-80B6-60B89D43EC3C}"/>
              </a:ext>
            </a:extLst>
          </p:cNvPr>
          <p:cNvSpPr>
            <a:spLocks noGrp="1"/>
          </p:cNvSpPr>
          <p:nvPr>
            <p:ph sz="quarter" idx="4"/>
          </p:nvPr>
        </p:nvSpPr>
        <p:spPr>
          <a:xfrm>
            <a:off x="6172200" y="2646947"/>
            <a:ext cx="5183188" cy="3542716"/>
          </a:xfrm>
        </p:spPr>
        <p:txBody>
          <a:bodyPr/>
          <a:lstStyle/>
          <a:p>
            <a:r>
              <a:rPr lang="ru-RU" dirty="0"/>
              <a:t>У виртуалном сету можеш користити своје право име (без презимена!) или се можеш представљати с надимком и то је у реду – само увек користи исти надимак!</a:t>
            </a:r>
            <a:endParaRPr lang="en-US" dirty="0"/>
          </a:p>
        </p:txBody>
      </p:sp>
    </p:spTree>
    <p:extLst>
      <p:ext uri="{BB962C8B-B14F-4D97-AF65-F5344CB8AC3E}">
        <p14:creationId xmlns:p14="http://schemas.microsoft.com/office/powerpoint/2010/main" val="415383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7D45-8966-5A51-22D4-77310F1041CC}"/>
              </a:ext>
            </a:extLst>
          </p:cNvPr>
          <p:cNvSpPr>
            <a:spLocks noGrp="1"/>
          </p:cNvSpPr>
          <p:nvPr>
            <p:ph type="title"/>
          </p:nvPr>
        </p:nvSpPr>
        <p:spPr/>
        <p:txBody>
          <a:bodyPr/>
          <a:lstStyle/>
          <a:p>
            <a:r>
              <a:rPr lang="ru-RU" dirty="0"/>
              <a:t>5. ЧУВАЈ СВОЈЕ ЛИЧНЕ ПОДАТКЕ</a:t>
            </a:r>
            <a:endParaRPr lang="en-US" dirty="0"/>
          </a:p>
        </p:txBody>
      </p:sp>
      <p:sp>
        <p:nvSpPr>
          <p:cNvPr id="3" name="Content Placeholder 2">
            <a:extLst>
              <a:ext uri="{FF2B5EF4-FFF2-40B4-BE49-F238E27FC236}">
                <a16:creationId xmlns:a16="http://schemas.microsoft.com/office/drawing/2014/main" id="{2579E1B8-C5A7-5BC3-4B93-8ED020B13B6A}"/>
              </a:ext>
            </a:extLst>
          </p:cNvPr>
          <p:cNvSpPr>
            <a:spLocks noGrp="1"/>
          </p:cNvSpPr>
          <p:nvPr>
            <p:ph sz="half" idx="1"/>
          </p:nvPr>
        </p:nvSpPr>
        <p:spPr/>
        <p:txBody>
          <a:bodyPr>
            <a:normAutofit/>
          </a:bodyPr>
          <a:lstStyle/>
          <a:p>
            <a:r>
              <a:rPr lang="ru-RU" dirty="0"/>
              <a:t>Никад немој на интернету објављивати податке о себи, својој породици и пријатељима. Не откривај своје презиме ни адресу, нити у коју школу идеш јер немају сви на интернету добре намере. Твоје податке могу искористити да учине нешто лоше теби или да под твојим именом повреде некога другог. Крађа идентитета све је већи проблем и зато на интернету треба бити врло опрезан.</a:t>
            </a:r>
            <a:endParaRPr lang="en-US" dirty="0"/>
          </a:p>
        </p:txBody>
      </p:sp>
      <p:pic>
        <p:nvPicPr>
          <p:cNvPr id="5" name="Content Placeholder 4">
            <a:extLst>
              <a:ext uri="{FF2B5EF4-FFF2-40B4-BE49-F238E27FC236}">
                <a16:creationId xmlns:a16="http://schemas.microsoft.com/office/drawing/2014/main" id="{F46A061F-776B-0BD9-3739-CC5106305A68}"/>
              </a:ext>
            </a:extLst>
          </p:cNvPr>
          <p:cNvPicPr>
            <a:picLocks noGrp="1" noChangeAspect="1"/>
          </p:cNvPicPr>
          <p:nvPr>
            <p:ph sz="half" idx="2"/>
          </p:nvPr>
        </p:nvPicPr>
        <p:blipFill>
          <a:blip r:embed="rId2"/>
          <a:stretch>
            <a:fillRect/>
          </a:stretch>
        </p:blipFill>
        <p:spPr>
          <a:xfrm>
            <a:off x="7234989" y="1690689"/>
            <a:ext cx="3121037" cy="4526909"/>
          </a:xfrm>
          <a:prstGeom prst="rect">
            <a:avLst/>
          </a:prstGeom>
        </p:spPr>
      </p:pic>
    </p:spTree>
    <p:extLst>
      <p:ext uri="{BB962C8B-B14F-4D97-AF65-F5344CB8AC3E}">
        <p14:creationId xmlns:p14="http://schemas.microsoft.com/office/powerpoint/2010/main" val="347505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E3E1-ABD2-22C3-0732-955C3F791549}"/>
              </a:ext>
            </a:extLst>
          </p:cNvPr>
          <p:cNvSpPr>
            <a:spLocks noGrp="1"/>
          </p:cNvSpPr>
          <p:nvPr>
            <p:ph type="title"/>
          </p:nvPr>
        </p:nvSpPr>
        <p:spPr/>
        <p:txBody>
          <a:bodyPr>
            <a:normAutofit fontScale="90000"/>
          </a:bodyPr>
          <a:lstStyle/>
          <a:p>
            <a:r>
              <a:rPr lang="ru-RU" dirty="0"/>
              <a:t>6. НИКАДА НЕМОЈ ОБЈАВИТИ СЛИКЕ ДРУГИХ БЕЗ ДОПУШТЕЊА</a:t>
            </a:r>
            <a:endParaRPr lang="en-US" dirty="0"/>
          </a:p>
        </p:txBody>
      </p:sp>
      <p:pic>
        <p:nvPicPr>
          <p:cNvPr id="5" name="Content Placeholder 4">
            <a:extLst>
              <a:ext uri="{FF2B5EF4-FFF2-40B4-BE49-F238E27FC236}">
                <a16:creationId xmlns:a16="http://schemas.microsoft.com/office/drawing/2014/main" id="{48C9EDD0-6546-B43F-3CB3-B3F713D157AA}"/>
              </a:ext>
            </a:extLst>
          </p:cNvPr>
          <p:cNvPicPr>
            <a:picLocks noGrp="1" noChangeAspect="1"/>
          </p:cNvPicPr>
          <p:nvPr>
            <p:ph sz="half" idx="1"/>
          </p:nvPr>
        </p:nvPicPr>
        <p:blipFill>
          <a:blip r:embed="rId2"/>
          <a:stretch>
            <a:fillRect/>
          </a:stretch>
        </p:blipFill>
        <p:spPr>
          <a:xfrm>
            <a:off x="1283368" y="2072481"/>
            <a:ext cx="3836319" cy="4376646"/>
          </a:xfrm>
          <a:prstGeom prst="rect">
            <a:avLst/>
          </a:prstGeom>
        </p:spPr>
      </p:pic>
      <p:sp>
        <p:nvSpPr>
          <p:cNvPr id="4" name="Content Placeholder 3">
            <a:extLst>
              <a:ext uri="{FF2B5EF4-FFF2-40B4-BE49-F238E27FC236}">
                <a16:creationId xmlns:a16="http://schemas.microsoft.com/office/drawing/2014/main" id="{76452E94-DCA0-9C0F-D587-EC564512DD65}"/>
              </a:ext>
            </a:extLst>
          </p:cNvPr>
          <p:cNvSpPr>
            <a:spLocks noGrp="1"/>
          </p:cNvSpPr>
          <p:nvPr>
            <p:ph sz="half" idx="2"/>
          </p:nvPr>
        </p:nvSpPr>
        <p:spPr/>
        <p:txBody>
          <a:bodyPr/>
          <a:lstStyle/>
          <a:p>
            <a:r>
              <a:rPr lang="ru-RU" dirty="0"/>
              <a:t>Објављивање фотографије на интернету може бити нарушавање права на приватност, може представљати нарушавање угледа друге особе па према томе може бити пријављено полицији као кривично дело.</a:t>
            </a:r>
            <a:endParaRPr lang="en-US" dirty="0"/>
          </a:p>
        </p:txBody>
      </p:sp>
      <mc:AlternateContent xmlns:mc="http://schemas.openxmlformats.org/markup-compatibility/2006">
        <mc:Choice xmlns:am3d="http://schemas.microsoft.com/office/drawing/2017/model3d" Requires="am3d">
          <p:graphicFrame>
            <p:nvGraphicFramePr>
              <p:cNvPr id="6" name="3D Model 5" descr="Smiling Face With Sunglasses Emoji">
                <a:extLst>
                  <a:ext uri="{FF2B5EF4-FFF2-40B4-BE49-F238E27FC236}">
                    <a16:creationId xmlns:a16="http://schemas.microsoft.com/office/drawing/2014/main" id="{02B341BA-C1A6-5C9A-0773-EC79BE78FE71}"/>
                  </a:ext>
                </a:extLst>
              </p:cNvPr>
              <p:cNvGraphicFramePr>
                <a:graphicFrameLocks noChangeAspect="1"/>
              </p:cNvGraphicFramePr>
              <p:nvPr>
                <p:extLst>
                  <p:ext uri="{D42A27DB-BD31-4B8C-83A1-F6EECF244321}">
                    <p14:modId xmlns:p14="http://schemas.microsoft.com/office/powerpoint/2010/main" val="299088064"/>
                  </p:ext>
                </p:extLst>
              </p:nvPr>
            </p:nvGraphicFramePr>
            <p:xfrm>
              <a:off x="2887012" y="2513934"/>
              <a:ext cx="1923981" cy="1576801"/>
            </p:xfrm>
            <a:graphic>
              <a:graphicData uri="http://schemas.microsoft.com/office/drawing/2017/model3d">
                <am3d:model3d r:embed="rId3">
                  <am3d:spPr>
                    <a:xfrm>
                      <a:off x="0" y="0"/>
                      <a:ext cx="1923981" cy="1576801"/>
                    </a:xfrm>
                    <a:prstGeom prst="rect">
                      <a:avLst/>
                    </a:prstGeom>
                  </am3d:spPr>
                  <am3d:camera>
                    <am3d:pos x="0" y="0" z="78334150"/>
                    <am3d:up dx="0" dy="36000000" dz="0"/>
                    <am3d:lookAt x="0" y="0" z="0"/>
                    <am3d:perspective fov="2700000"/>
                  </am3d:camera>
                  <am3d:trans>
                    <am3d:meterPerModelUnit n="88884" d="1000000"/>
                    <am3d:preTrans dx="1832" dy="-16799170" dz="-1200816"/>
                    <am3d:scale>
                      <am3d:sx n="1000000" d="1000000"/>
                      <am3d:sy n="1000000" d="1000000"/>
                      <am3d:sz n="1000000" d="1000000"/>
                    </am3d:scale>
                    <am3d:rot ax="-698938" ay="1226834" az="-247161"/>
                    <am3d:postTrans dx="0" dy="0" dz="0"/>
                  </am3d:trans>
                  <am3d:raster rName="Office3DRenderer" rVer="16.0.8326">
                    <am3d:blip r:embed="rId4"/>
                  </am3d:raster>
                  <am3d:objViewport viewportSz="28281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miling Face With Sunglasses Emoji">
                <a:extLst>
                  <a:ext uri="{FF2B5EF4-FFF2-40B4-BE49-F238E27FC236}">
                    <a16:creationId xmlns:a16="http://schemas.microsoft.com/office/drawing/2014/main" id="{02B341BA-C1A6-5C9A-0773-EC79BE78FE71}"/>
                  </a:ext>
                </a:extLst>
              </p:cNvPr>
              <p:cNvPicPr>
                <a:picLocks noGrp="1" noRot="1" noChangeAspect="1" noMove="1" noResize="1" noEditPoints="1" noAdjustHandles="1" noChangeArrowheads="1" noChangeShapeType="1" noCrop="1"/>
              </p:cNvPicPr>
              <p:nvPr/>
            </p:nvPicPr>
            <p:blipFill>
              <a:blip r:embed="rId4"/>
              <a:stretch>
                <a:fillRect/>
              </a:stretch>
            </p:blipFill>
            <p:spPr>
              <a:xfrm>
                <a:off x="2887012" y="2513934"/>
                <a:ext cx="1923981" cy="1576801"/>
              </a:xfrm>
              <a:prstGeom prst="rect">
                <a:avLst/>
              </a:prstGeom>
            </p:spPr>
          </p:pic>
        </mc:Fallback>
      </mc:AlternateContent>
    </p:spTree>
    <p:extLst>
      <p:ext uri="{BB962C8B-B14F-4D97-AF65-F5344CB8AC3E}">
        <p14:creationId xmlns:p14="http://schemas.microsoft.com/office/powerpoint/2010/main" val="361147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863D-A73A-BAFD-CC3A-A2872E59C7E2}"/>
              </a:ext>
            </a:extLst>
          </p:cNvPr>
          <p:cNvSpPr>
            <a:spLocks noGrp="1"/>
          </p:cNvSpPr>
          <p:nvPr>
            <p:ph type="title"/>
          </p:nvPr>
        </p:nvSpPr>
        <p:spPr/>
        <p:txBody>
          <a:bodyPr>
            <a:normAutofit fontScale="90000"/>
          </a:bodyPr>
          <a:lstStyle/>
          <a:p>
            <a:r>
              <a:rPr lang="ru-RU" dirty="0"/>
              <a:t>7. НЕ ОДГОВАРАЈ НА ПОРУКЕ НЕПОЗНАТИХ</a:t>
            </a:r>
            <a:br>
              <a:rPr lang="ru-RU" dirty="0"/>
            </a:br>
            <a:endParaRPr lang="en-US" dirty="0"/>
          </a:p>
        </p:txBody>
      </p:sp>
      <p:sp>
        <p:nvSpPr>
          <p:cNvPr id="3" name="Content Placeholder 2">
            <a:extLst>
              <a:ext uri="{FF2B5EF4-FFF2-40B4-BE49-F238E27FC236}">
                <a16:creationId xmlns:a16="http://schemas.microsoft.com/office/drawing/2014/main" id="{6EF8C015-ECF8-4E77-AF0A-1AA855DE7EFF}"/>
              </a:ext>
            </a:extLst>
          </p:cNvPr>
          <p:cNvSpPr>
            <a:spLocks noGrp="1"/>
          </p:cNvSpPr>
          <p:nvPr>
            <p:ph sz="half" idx="1"/>
          </p:nvPr>
        </p:nvSpPr>
        <p:spPr/>
        <p:txBody>
          <a:bodyPr/>
          <a:lstStyle/>
          <a:p>
            <a:r>
              <a:rPr lang="ru-RU" dirty="0"/>
              <a:t>Једном делу корисника интернет служи за слање непримерених порука. Неке од тих порука ће те узнемирити, а у неким ће се тражити твој одговор, слика, адреса – не одговарај на такве поруке и разговарај о томе с неком одраслом особом у коју имаш повјерења.</a:t>
            </a:r>
            <a:endParaRPr lang="en-US" dirty="0"/>
          </a:p>
        </p:txBody>
      </p:sp>
      <p:pic>
        <p:nvPicPr>
          <p:cNvPr id="5" name="Content Placeholder 4">
            <a:extLst>
              <a:ext uri="{FF2B5EF4-FFF2-40B4-BE49-F238E27FC236}">
                <a16:creationId xmlns:a16="http://schemas.microsoft.com/office/drawing/2014/main" id="{04BBA11A-2BA2-CFA9-1524-30E7B77BA8FB}"/>
              </a:ext>
            </a:extLst>
          </p:cNvPr>
          <p:cNvPicPr>
            <a:picLocks noGrp="1" noChangeAspect="1"/>
          </p:cNvPicPr>
          <p:nvPr>
            <p:ph sz="half" idx="2"/>
          </p:nvPr>
        </p:nvPicPr>
        <p:blipFill>
          <a:blip r:embed="rId2"/>
          <a:stretch>
            <a:fillRect/>
          </a:stretch>
        </p:blipFill>
        <p:spPr>
          <a:xfrm>
            <a:off x="6625389" y="2166665"/>
            <a:ext cx="3561425" cy="3240313"/>
          </a:xfrm>
          <a:prstGeom prst="rect">
            <a:avLst/>
          </a:prstGeom>
        </p:spPr>
      </p:pic>
    </p:spTree>
    <p:extLst>
      <p:ext uri="{BB962C8B-B14F-4D97-AF65-F5344CB8AC3E}">
        <p14:creationId xmlns:p14="http://schemas.microsoft.com/office/powerpoint/2010/main" val="135504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329B-712F-8EC3-CCBD-76F04A1B07FC}"/>
              </a:ext>
            </a:extLst>
          </p:cNvPr>
          <p:cNvSpPr>
            <a:spLocks noGrp="1"/>
          </p:cNvSpPr>
          <p:nvPr>
            <p:ph type="title"/>
          </p:nvPr>
        </p:nvSpPr>
        <p:spPr/>
        <p:txBody>
          <a:bodyPr/>
          <a:lstStyle/>
          <a:p>
            <a:r>
              <a:rPr lang="sr-Cyrl-RS" dirty="0"/>
              <a:t>8. ДОБРО ИСТРАЖИ</a:t>
            </a:r>
            <a:endParaRPr lang="en-US" dirty="0"/>
          </a:p>
        </p:txBody>
      </p:sp>
      <p:sp>
        <p:nvSpPr>
          <p:cNvPr id="3" name="Content Placeholder 2">
            <a:extLst>
              <a:ext uri="{FF2B5EF4-FFF2-40B4-BE49-F238E27FC236}">
                <a16:creationId xmlns:a16="http://schemas.microsoft.com/office/drawing/2014/main" id="{85BD7352-F7A3-F349-0A6C-4BA31B0CE7AC}"/>
              </a:ext>
            </a:extLst>
          </p:cNvPr>
          <p:cNvSpPr>
            <a:spLocks noGrp="1"/>
          </p:cNvSpPr>
          <p:nvPr>
            <p:ph sz="half" idx="1"/>
          </p:nvPr>
        </p:nvSpPr>
        <p:spPr/>
        <p:txBody>
          <a:bodyPr>
            <a:normAutofit/>
          </a:bodyPr>
          <a:lstStyle/>
          <a:p>
            <a:r>
              <a:rPr lang="ru-RU" dirty="0"/>
              <a:t>Интернет је препун информација, али многе су заправо нетачне. Ако желиш расправљати о некој теми, увек тему добро истражи у поузданим изворима (службене странице владе, града, разних института, школа, онлине енциклопедија итд.) и буди сигуран да су информације које дајеш 100% точне.</a:t>
            </a:r>
            <a:endParaRPr lang="en-US" dirty="0"/>
          </a:p>
        </p:txBody>
      </p:sp>
      <p:pic>
        <p:nvPicPr>
          <p:cNvPr id="5" name="Content Placeholder 4">
            <a:extLst>
              <a:ext uri="{FF2B5EF4-FFF2-40B4-BE49-F238E27FC236}">
                <a16:creationId xmlns:a16="http://schemas.microsoft.com/office/drawing/2014/main" id="{1D3D8C6A-0A79-B27A-10ED-C270C6083C05}"/>
              </a:ext>
            </a:extLst>
          </p:cNvPr>
          <p:cNvPicPr>
            <a:picLocks noGrp="1" noChangeAspect="1"/>
          </p:cNvPicPr>
          <p:nvPr>
            <p:ph sz="half" idx="2"/>
          </p:nvPr>
        </p:nvPicPr>
        <p:blipFill>
          <a:blip r:embed="rId2"/>
          <a:stretch>
            <a:fillRect/>
          </a:stretch>
        </p:blipFill>
        <p:spPr>
          <a:xfrm>
            <a:off x="7315201" y="1732547"/>
            <a:ext cx="2627043" cy="3863300"/>
          </a:xfrm>
          <a:prstGeom prst="rect">
            <a:avLst/>
          </a:prstGeom>
        </p:spPr>
      </p:pic>
    </p:spTree>
    <p:extLst>
      <p:ext uri="{BB962C8B-B14F-4D97-AF65-F5344CB8AC3E}">
        <p14:creationId xmlns:p14="http://schemas.microsoft.com/office/powerpoint/2010/main" val="2538197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21</TotalTime>
  <Words>451</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Garamond</vt:lpstr>
      <vt:lpstr>Savon</vt:lpstr>
      <vt:lpstr>ИНТЕРНЕТ БОНТОН</vt:lpstr>
      <vt:lpstr>1. ВАЖНО ЈЕ БИТИ ПРИСТОЈАН</vt:lpstr>
      <vt:lpstr>2. КОРИСТИ ЕМОТИКОНЕ</vt:lpstr>
      <vt:lpstr>3. НЕ ВИЧИ</vt:lpstr>
      <vt:lpstr>4. УВЕК СЕ ПРЕДСТАВИ</vt:lpstr>
      <vt:lpstr>5. ЧУВАЈ СВОЈЕ ЛИЧНЕ ПОДАТКЕ</vt:lpstr>
      <vt:lpstr>6. НИКАДА НЕМОЈ ОБЈАВИТИ СЛИКЕ ДРУГИХ БЕЗ ДОПУШТЕЊА</vt:lpstr>
      <vt:lpstr>7. НЕ ОДГОВАРАЈ НА ПОРУКЕ НЕПОЗНАТИХ </vt:lpstr>
      <vt:lpstr>8. ДОБРО ИСТРАЖИ</vt:lpstr>
      <vt:lpstr>Хвала на пажњи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ИНТЕРНЕТ БОНТОН</dc:title>
  <dc:creator>Almir Durakovic</dc:creator>
  <cp:lastModifiedBy>Almir Durakovic</cp:lastModifiedBy>
  <cp:revision>1</cp:revision>
  <dcterms:created xsi:type="dcterms:W3CDTF">2022-11-04T16:56:38Z</dcterms:created>
  <dcterms:modified xsi:type="dcterms:W3CDTF">2022-11-04T17:18:36Z</dcterms:modified>
</cp:coreProperties>
</file>